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4"/>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 id="519" r:id="rId169"/>
    <p:sldId id="520" r:id="rId170"/>
    <p:sldId id="521" r:id="rId171"/>
    <p:sldId id="522" r:id="rId172"/>
    <p:sldId id="523" r:id="rId173"/>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2" d="100"/>
          <a:sy n="82" d="100"/>
        </p:scale>
        <p:origin x="930"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2020/7/19</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168</a:t>
            </a:fld>
            <a:endParaRPr lang="zh-CN" altLang="en-US"/>
          </a:p>
        </p:txBody>
      </p:sp>
    </p:spTree>
    <p:extLst>
      <p:ext uri="{BB962C8B-B14F-4D97-AF65-F5344CB8AC3E}">
        <p14:creationId xmlns:p14="http://schemas.microsoft.com/office/powerpoint/2010/main" val="41120451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169</a:t>
            </a:fld>
            <a:endParaRPr lang="zh-CN" altLang="en-US"/>
          </a:p>
        </p:txBody>
      </p:sp>
    </p:spTree>
    <p:extLst>
      <p:ext uri="{BB962C8B-B14F-4D97-AF65-F5344CB8AC3E}">
        <p14:creationId xmlns:p14="http://schemas.microsoft.com/office/powerpoint/2010/main" val="12604026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170</a:t>
            </a:fld>
            <a:endParaRPr lang="zh-CN" altLang="en-US"/>
          </a:p>
        </p:txBody>
      </p:sp>
    </p:spTree>
    <p:extLst>
      <p:ext uri="{BB962C8B-B14F-4D97-AF65-F5344CB8AC3E}">
        <p14:creationId xmlns:p14="http://schemas.microsoft.com/office/powerpoint/2010/main" val="2655224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171</a:t>
            </a:fld>
            <a:endParaRPr lang="zh-CN" altLang="en-US"/>
          </a:p>
        </p:txBody>
      </p:sp>
    </p:spTree>
    <p:extLst>
      <p:ext uri="{BB962C8B-B14F-4D97-AF65-F5344CB8AC3E}">
        <p14:creationId xmlns:p14="http://schemas.microsoft.com/office/powerpoint/2010/main" val="35784183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172</a:t>
            </a:fld>
            <a:endParaRPr lang="zh-CN" altLang="en-US"/>
          </a:p>
        </p:txBody>
      </p:sp>
    </p:spTree>
    <p:extLst>
      <p:ext uri="{BB962C8B-B14F-4D97-AF65-F5344CB8AC3E}">
        <p14:creationId xmlns:p14="http://schemas.microsoft.com/office/powerpoint/2010/main" val="108281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a:solidFill>
                  <a:prstClr val="black"/>
                </a:solidFill>
                <a:latin typeface="微软雅黑" panose="020B0503020204020204" pitchFamily="34" charset="-122"/>
                <a:ea typeface="微软雅黑" panose="020B0503020204020204" pitchFamily="34" charset="-122"/>
              </a:rPr>
              <a:t>√</a:t>
            </a:r>
            <a:r>
              <a:rPr lang="en-US" altLang="zh-CN" sz="1600" b="1">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7249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数据集测试。</a:t>
            </a:r>
            <a:r>
              <a:rPr lang="zh-CN" altLang="en-US" sz="1600" dirty="0">
                <a:latin typeface="微软雅黑" panose="020B0503020204020204" pitchFamily="34" charset="-122"/>
                <a:ea typeface="微软雅黑" panose="020B0503020204020204" pitchFamily="34" charset="-122"/>
              </a:rPr>
              <a:t>总共测试</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句话（基于原有敏感</a:t>
            </a:r>
            <a:r>
              <a:rPr lang="en-US" altLang="zh-CN" sz="1600" dirty="0">
                <a:latin typeface="微软雅黑" panose="020B0503020204020204" pitchFamily="34" charset="-122"/>
                <a:ea typeface="微软雅黑" panose="020B0503020204020204" pitchFamily="34" charset="-122"/>
              </a:rPr>
              <a:t>command[B]</a:t>
            </a:r>
            <a:r>
              <a:rPr lang="zh-CN" altLang="en-US" sz="1600" dirty="0">
                <a:latin typeface="微软雅黑" panose="020B0503020204020204" pitchFamily="34" charset="-122"/>
                <a:ea typeface="微软雅黑" panose="020B0503020204020204" pitchFamily="34" charset="-122"/>
              </a:rPr>
              <a:t>，依据音素接近性编写</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original</a:t>
            </a:r>
            <a:r>
              <a:rPr lang="zh-CN" altLang="en-US" sz="1600" dirty="0">
                <a:latin typeface="微软雅黑" panose="020B0503020204020204" pitchFamily="34" charset="-122"/>
                <a:ea typeface="微软雅黑" panose="020B0503020204020204" pitchFamily="34" charset="-122"/>
              </a:rPr>
              <a:t>句子</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），平均测试了</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次。</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20ms</a:t>
            </a:r>
            <a:r>
              <a:rPr lang="zh-CN" altLang="en-US" sz="1600" b="1" dirty="0">
                <a:latin typeface="微软雅黑" panose="020B0503020204020204" pitchFamily="34" charset="-122"/>
                <a:ea typeface="微软雅黑" panose="020B0503020204020204" pitchFamily="34" charset="-122"/>
              </a:rPr>
              <a:t>切片实验</a:t>
            </a:r>
            <a:r>
              <a:rPr lang="zh-CN" altLang="en-US" sz="1600" dirty="0">
                <a:latin typeface="微软雅黑" panose="020B0503020204020204" pitchFamily="34" charset="-122"/>
                <a:ea typeface="微软雅黑" panose="020B0503020204020204" pitchFamily="34" charset="-122"/>
              </a:rPr>
              <a:t>与结果分析</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新数据集挖掘</a:t>
            </a:r>
            <a:r>
              <a:rPr lang="zh-CN" altLang="en-US" sz="1600" dirty="0">
                <a:latin typeface="微软雅黑" panose="020B0503020204020204" pitchFamily="34" charset="-122"/>
                <a:ea typeface="微软雅黑" panose="020B0503020204020204" pitchFamily="34" charset="-122"/>
              </a:rPr>
              <a:t>。搜索公开的语音数据集，最终选用</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，并准备基于</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的语料库进行</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攻击</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有效的</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在</a:t>
            </a:r>
            <a:r>
              <a:rPr lang="zh-CN" altLang="en-US" sz="1600" b="1" dirty="0">
                <a:latin typeface="微软雅黑" panose="020B0503020204020204" pitchFamily="34" charset="-122"/>
                <a:ea typeface="微软雅黑" panose="020B0503020204020204" pitchFamily="34" charset="-122"/>
              </a:rPr>
              <a:t>其他商用黑盒</a:t>
            </a:r>
            <a:r>
              <a:rPr lang="en-US" altLang="zh-CN" sz="1600" b="1"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上的攻击效果测试</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41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10ms/20ms</a:t>
            </a:r>
            <a:r>
              <a:rPr lang="zh-CN" altLang="en-US" sz="1600" dirty="0">
                <a:latin typeface="微软雅黑" panose="020B0503020204020204" pitchFamily="34" charset="-122"/>
                <a:ea typeface="微软雅黑" panose="020B0503020204020204" pitchFamily="34" charset="-122"/>
              </a:rPr>
              <a:t>片段随机倍速合成识别为空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片段</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倍速合成识别为空</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不倍速切片中加入部分</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）：识别错误，且存在明显噪声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C5</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不倍速切片中去除部分片段（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）：识别错误，存在噪声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C6</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20ms</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（识别空）</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220</a:t>
            </a:r>
            <a:r>
              <a:rPr lang="zh-CN" altLang="en-US" sz="1600" dirty="0">
                <a:latin typeface="微软雅黑" panose="020B0503020204020204" pitchFamily="34" charset="-122"/>
                <a:ea typeface="微软雅黑" panose="020B0503020204020204" pitchFamily="34" charset="-122"/>
              </a:rPr>
              <a:t>（识别有结果）</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230</a:t>
            </a:r>
            <a:r>
              <a:rPr lang="zh-CN" altLang="en-US" sz="1600" dirty="0">
                <a:latin typeface="微软雅黑" panose="020B0503020204020204" pitchFamily="34" charset="-122"/>
                <a:ea typeface="微软雅黑" panose="020B0503020204020204" pitchFamily="34" charset="-122"/>
              </a:rPr>
              <a:t>（临界值）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def </a:t>
            </a:r>
            <a:r>
              <a:rPr lang="en-US" altLang="zh-CN" sz="1600" dirty="0" err="1">
                <a:solidFill>
                  <a:prstClr val="black"/>
                </a:solidFill>
                <a:latin typeface="微软雅黑" panose="020B0503020204020204" pitchFamily="34" charset="-122"/>
                <a:ea typeface="微软雅黑" panose="020B0503020204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rPr>
              <a:t>(channels, speed=1., </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=256, </a:t>
            </a:r>
            <a:r>
              <a:rPr lang="en-US" altLang="zh-CN" sz="1600" dirty="0" err="1">
                <a:solidFill>
                  <a:prstClr val="black"/>
                </a:solidFill>
                <a:latin typeface="微软雅黑" panose="020B0503020204020204" pitchFamily="34" charset="-122"/>
                <a:ea typeface="微软雅黑" panose="020B0503020204020204" pitchFamily="34" charset="-122"/>
              </a:rPr>
              <a:t>analysis_hop</a:t>
            </a:r>
            <a:r>
              <a:rPr lang="en-US" altLang="zh-CN" sz="1600" dirty="0">
                <a:solidFill>
                  <a:prstClr val="black"/>
                </a:solidFill>
                <a:latin typeface="微软雅黑" panose="020B0503020204020204" pitchFamily="34" charset="-122"/>
                <a:ea typeface="微软雅黑" panose="020B0503020204020204" pitchFamily="34" charset="-122"/>
              </a:rPr>
              <a:t>=None, </a:t>
            </a:r>
            <a:r>
              <a:rPr lang="en-US" altLang="zh-CN" sz="1600" dirty="0" err="1">
                <a:solidFill>
                  <a:prstClr val="black"/>
                </a:solidFill>
                <a:latin typeface="微软雅黑" panose="020B0503020204020204" pitchFamily="34" charset="-122"/>
                <a:ea typeface="微软雅黑" panose="020B0503020204020204" pitchFamily="34" charset="-122"/>
              </a:rPr>
              <a:t>synthesis_hop</a:t>
            </a:r>
            <a:r>
              <a:rPr lang="en-US" altLang="zh-CN" sz="1600" dirty="0">
                <a:solidFill>
                  <a:prstClr val="black"/>
                </a:solidFill>
                <a:latin typeface="微软雅黑" panose="020B0503020204020204" pitchFamily="34" charset="-122"/>
                <a:ea typeface="微软雅黑" panose="020B0503020204020204" pitchFamily="34" charset="-122"/>
              </a:rPr>
              <a:t>=None)</a:t>
            </a:r>
          </a:p>
        </p:txBody>
      </p:sp>
    </p:spTree>
    <p:extLst>
      <p:ext uri="{BB962C8B-B14F-4D97-AF65-F5344CB8AC3E}">
        <p14:creationId xmlns:p14="http://schemas.microsoft.com/office/powerpoint/2010/main" val="2374920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36510"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数据集测试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I want to play with the dog – open the dog&amp; door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Window: for food and a winter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Print: prince I</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：有点类似于大海捞针</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：分类攻击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librispeech</a:t>
            </a:r>
            <a:r>
              <a:rPr lang="zh-CN" altLang="en-US" sz="1600" dirty="0">
                <a:solidFill>
                  <a:prstClr val="black"/>
                </a:solidFill>
                <a:latin typeface="微软雅黑" panose="020B0503020204020204" pitchFamily="34" charset="-122"/>
                <a:ea typeface="微软雅黑" panose="020B0503020204020204" pitchFamily="34" charset="-122"/>
              </a:rPr>
              <a:t>等更大的数据集做打捞工作</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06F87A-DA93-4E22-8CE1-2C077562D401}"/>
              </a:ext>
            </a:extLst>
          </p:cNvPr>
          <p:cNvPicPr>
            <a:picLocks noChangeAspect="1"/>
          </p:cNvPicPr>
          <p:nvPr/>
        </p:nvPicPr>
        <p:blipFill>
          <a:blip r:embed="rId3"/>
          <a:stretch>
            <a:fillRect/>
          </a:stretch>
        </p:blipFill>
        <p:spPr>
          <a:xfrm>
            <a:off x="7066012" y="2986394"/>
            <a:ext cx="4695238" cy="2866667"/>
          </a:xfrm>
          <a:prstGeom prst="rect">
            <a:avLst/>
          </a:prstGeom>
        </p:spPr>
      </p:pic>
    </p:spTree>
    <p:extLst>
      <p:ext uri="{BB962C8B-B14F-4D97-AF65-F5344CB8AC3E}">
        <p14:creationId xmlns:p14="http://schemas.microsoft.com/office/powerpoint/2010/main" val="21998053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9823523" cy="584775"/>
          </a:xfrm>
          <a:prstGeom prst="rect">
            <a:avLst/>
          </a:prstGeom>
        </p:spPr>
        <p:txBody>
          <a:bodyPr wrap="none">
            <a:spAutoFit/>
          </a:bodyPr>
          <a:lstStyle/>
          <a:p>
            <a:r>
              <a:rPr lang="en-US" altLang="zh-CN" sz="3200" b="1" dirty="0" err="1">
                <a:latin typeface="微软雅黑" panose="020B0503020204020204" pitchFamily="34" charset="-122"/>
                <a:ea typeface="微软雅黑" panose="020B0503020204020204" pitchFamily="34" charset="-122"/>
              </a:rPr>
              <a:t>Deepspeech</a:t>
            </a:r>
            <a:r>
              <a:rPr lang="zh-CN" altLang="en-US" sz="3200" b="1" dirty="0">
                <a:latin typeface="微软雅黑" panose="020B0503020204020204" pitchFamily="34" charset="-122"/>
                <a:ea typeface="微软雅黑" panose="020B0503020204020204" pitchFamily="34" charset="-122"/>
              </a:rPr>
              <a:t>有效的</a:t>
            </a:r>
            <a:r>
              <a:rPr lang="en-US" altLang="zh-CN" sz="3200" b="1" dirty="0">
                <a:latin typeface="微软雅黑" panose="020B0503020204020204" pitchFamily="34" charset="-122"/>
                <a:ea typeface="微软雅黑" panose="020B0503020204020204" pitchFamily="34" charset="-122"/>
              </a:rPr>
              <a:t>AE</a:t>
            </a:r>
            <a:r>
              <a:rPr lang="zh-CN" altLang="en-US" sz="3200" b="1" dirty="0">
                <a:latin typeface="微软雅黑" panose="020B0503020204020204" pitchFamily="34" charset="-122"/>
                <a:ea typeface="微软雅黑" panose="020B0503020204020204" pitchFamily="34" charset="-122"/>
              </a:rPr>
              <a:t>在其他商用</a:t>
            </a:r>
            <a:r>
              <a:rPr lang="en-US" altLang="zh-CN" sz="3200" b="1" dirty="0">
                <a:latin typeface="微软雅黑" panose="020B0503020204020204" pitchFamily="34" charset="-122"/>
                <a:ea typeface="微软雅黑" panose="020B0503020204020204" pitchFamily="34" charset="-122"/>
              </a:rPr>
              <a:t>ASR</a:t>
            </a:r>
            <a:r>
              <a:rPr lang="zh-CN" altLang="en-US" sz="3200" b="1" dirty="0">
                <a:latin typeface="微软雅黑" panose="020B0503020204020204" pitchFamily="34" charset="-122"/>
                <a:ea typeface="微软雅黑" panose="020B0503020204020204" pitchFamily="34" charset="-122"/>
              </a:rPr>
              <a:t>上的攻击效果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Take action</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科大讯飞和百度对于面向</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rPr>
              <a:t>生成的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识别正确，对噪声鲁棒性强</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08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53356</TotalTime>
  <Words>8655</Words>
  <Application>Microsoft Office PowerPoint</Application>
  <PresentationFormat>宽屏</PresentationFormat>
  <Paragraphs>1113</Paragraphs>
  <Slides>172</Slides>
  <Notes>164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172</vt:i4>
      </vt:variant>
    </vt:vector>
  </HeadingPairs>
  <TitlesOfParts>
    <vt:vector size="183" baseType="lpstr">
      <vt:lpstr>Arial Unicode MS</vt:lpstr>
      <vt:lpstr>NimbusRomNo9L</vt:lpstr>
      <vt:lpstr>等线</vt:lpstr>
      <vt:lpstr>华文细黑</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91468</cp:lastModifiedBy>
  <cp:revision>354</cp:revision>
  <cp:lastPrinted>2017-06-19T10:44:09Z</cp:lastPrinted>
  <dcterms:created xsi:type="dcterms:W3CDTF">2016-06-07T03:07:16Z</dcterms:created>
  <dcterms:modified xsi:type="dcterms:W3CDTF">2020-07-20T05:48:21Z</dcterms:modified>
</cp:coreProperties>
</file>